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6A9EE6B-4976-459E-88C6-F21D750E241B}"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6A9EE6B-4976-459E-88C6-F21D750E241B}" type="datetimeFigureOut">
              <a:rPr lang="nl-NL" smtClean="0"/>
              <a:t>9-3-2015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6A9EE6B-4976-459E-88C6-F21D750E241B}" type="datetimeFigureOut">
              <a:rPr lang="nl-NL" smtClean="0"/>
              <a:t>9-3-2015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6A9EE6B-4976-459E-88C6-F21D750E241B}" type="datetimeFigureOut">
              <a:rPr lang="nl-NL" smtClean="0"/>
              <a:t>9-3-2015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6A9EE6B-4976-459E-88C6-F21D750E241B}"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6A9EE6B-4976-459E-88C6-F21D750E241B}" type="datetimeFigureOut">
              <a:rPr lang="nl-NL" smtClean="0"/>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9EE6B-4976-459E-88C6-F21D750E241B}" type="datetimeFigureOut">
              <a:rPr lang="nl-NL" smtClean="0"/>
              <a:t>9-3-2015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628625-4EA8-4D7F-ABEE-A5B4B9B9B07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ioplek.org/animaties/spijsvertering/eiwit.html" TargetMode="External"/><Relationship Id="rId2" Type="http://schemas.openxmlformats.org/officeDocument/2006/relationships/hyperlink" Target="http://www.bioplek.org/" TargetMode="External"/><Relationship Id="rId1" Type="http://schemas.openxmlformats.org/officeDocument/2006/relationships/slideLayout" Target="../slideLayouts/slideLayout2.xml"/><Relationship Id="rId4" Type="http://schemas.openxmlformats.org/officeDocument/2006/relationships/hyperlink" Target="http://www.johnkyrk.com/aminoacid.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britannica.com/eb/art-18090/Frederick-Sang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hnkyrk.com/er.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ioplek.org/animaties/moleculaire_genetica/transcriptie.html" TargetMode="External"/><Relationship Id="rId2" Type="http://schemas.openxmlformats.org/officeDocument/2006/relationships/hyperlink" Target="http://www.bioplek.org/animaties/moleculaire_genetica/translatienieuw.html" TargetMode="External"/><Relationship Id="rId1" Type="http://schemas.openxmlformats.org/officeDocument/2006/relationships/slideLayout" Target="../slideLayouts/slideLayout2.xml"/><Relationship Id="rId4" Type="http://schemas.openxmlformats.org/officeDocument/2006/relationships/hyperlink" Target="http://www.bioplek.org/animaties/moleculaire_genetica/m_RNA.htm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bioplek.org/animaties/moleculaire_genetica/gencode.html" TargetMode="External"/><Relationship Id="rId3" Type="http://schemas.openxmlformats.org/officeDocument/2006/relationships/hyperlink" Target="http://www.bioplek.org/animaties/moleculaire_genetica/transcriptie.html" TargetMode="External"/><Relationship Id="rId7" Type="http://schemas.openxmlformats.org/officeDocument/2006/relationships/hyperlink" Target="http://www.bioplek.org/animaties/moleculaire_genetica/introns.html" TargetMode="External"/><Relationship Id="rId2" Type="http://schemas.openxmlformats.org/officeDocument/2006/relationships/hyperlink" Target="http://www.bioplek.org/animaties/moleculaire_genetica/translatienieuw.html" TargetMode="External"/><Relationship Id="rId1" Type="http://schemas.openxmlformats.org/officeDocument/2006/relationships/slideLayout" Target="../slideLayouts/slideLayout2.xml"/><Relationship Id="rId6" Type="http://schemas.openxmlformats.org/officeDocument/2006/relationships/hyperlink" Target="http://www.bioplek.org/animaties/moleculaire_genetica/t_RNA.html" TargetMode="External"/><Relationship Id="rId5" Type="http://schemas.openxmlformats.org/officeDocument/2006/relationships/hyperlink" Target="http://www.bioplek.org/animaties/moleculaire_genetica/ribosoom.html" TargetMode="External"/><Relationship Id="rId4" Type="http://schemas.openxmlformats.org/officeDocument/2006/relationships/hyperlink" Target="http://www.bioplek.org/animaties/moleculaire_genetica/m_RNA.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800" b="1" dirty="0" smtClean="0"/>
              <a:t>13.4. t/m 13.4.4 De ruimtelijke vorm van eiwitten</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lnSpcReduction="10000"/>
          </a:bodyPr>
          <a:lstStyle/>
          <a:p>
            <a:pPr fontAlgn="t"/>
            <a:r>
              <a:rPr lang="nl-NL" sz="2000" dirty="0" smtClean="0"/>
              <a:t>Nadat een eiwit in de cel is aangemaakt, vouwt het zich spontaan in een kluwen, die kenmerkend is voor zijn functie. De structuur wordt verstevigd door onderlinge chemische bindingen tussen bepaalde delen van de </a:t>
            </a:r>
            <a:r>
              <a:rPr lang="nl-NL" sz="2000" dirty="0" err="1" smtClean="0"/>
              <a:t>polymere</a:t>
            </a:r>
            <a:r>
              <a:rPr lang="nl-NL" sz="2000" dirty="0" smtClean="0"/>
              <a:t> keten. Wanneer je een eiwit probeert te ontrafelen, kom je vier niveaus tegen die aangeduid worden met primaire, secundaire, tertiaire en </a:t>
            </a:r>
            <a:r>
              <a:rPr lang="nl-NL" sz="2000" dirty="0" err="1" smtClean="0"/>
              <a:t>quaternaire</a:t>
            </a:r>
            <a:r>
              <a:rPr lang="nl-NL" sz="2000" dirty="0" smtClean="0"/>
              <a:t> structuur</a:t>
            </a:r>
            <a:r>
              <a:rPr lang="nl-NL" dirty="0" smtClean="0"/>
              <a:t>.</a:t>
            </a:r>
          </a:p>
          <a:p>
            <a:pPr fontAlgn="t"/>
            <a:r>
              <a:rPr lang="nl-NL" dirty="0" smtClean="0">
                <a:hlinkClick r:id="rId2"/>
              </a:rPr>
              <a:t>WWW.BIOPLEK.ORG</a:t>
            </a:r>
            <a:r>
              <a:rPr lang="nl-NL" dirty="0" smtClean="0"/>
              <a:t>    </a:t>
            </a:r>
          </a:p>
          <a:p>
            <a:pPr fontAlgn="t"/>
            <a:r>
              <a:rPr lang="nl-NL" dirty="0" smtClean="0">
                <a:hlinkClick r:id="rId3"/>
              </a:rPr>
              <a:t>http://www.bioplek.org/animaties/spijsvertering/eiwit.html</a:t>
            </a:r>
            <a:endParaRPr lang="nl-NL" dirty="0" smtClean="0"/>
          </a:p>
          <a:p>
            <a:pPr fontAlgn="t"/>
            <a:r>
              <a:rPr lang="nl-NL" dirty="0" smtClean="0"/>
              <a:t>NEEM DEZE INFORMATIE GOED DOOR</a:t>
            </a:r>
          </a:p>
          <a:p>
            <a:pPr fontAlgn="t"/>
            <a:r>
              <a:rPr lang="nl-NL" dirty="0" smtClean="0"/>
              <a:t>Bekijk ook de volgende animatie:</a:t>
            </a:r>
          </a:p>
          <a:p>
            <a:pPr fontAlgn="t"/>
            <a:r>
              <a:rPr lang="nl-NL" dirty="0" smtClean="0">
                <a:hlinkClick r:id="rId4"/>
              </a:rPr>
              <a:t>http://www.johnkyrk.com/aminoacid.html</a:t>
            </a:r>
            <a:endParaRPr lang="nl-NL" dirty="0" smtClean="0"/>
          </a:p>
          <a:p>
            <a:pPr fontAlgn="t"/>
            <a:endParaRPr lang="nl-NL" dirty="0" smtClean="0"/>
          </a:p>
          <a:p>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13.4.5. Insuline</a:t>
            </a: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000" dirty="0" smtClean="0"/>
              <a:t>Het eerste eiwit (eigenlijk een peptide) waarvan de volgorde van de aminozuren werd ontdekt, is het hormoon </a:t>
            </a:r>
            <a:r>
              <a:rPr lang="nl-NL" sz="2000" b="1" dirty="0" smtClean="0"/>
              <a:t>insuline</a:t>
            </a:r>
            <a:r>
              <a:rPr lang="nl-NL" sz="2000" dirty="0" smtClean="0"/>
              <a:t>.</a:t>
            </a:r>
            <a:br>
              <a:rPr lang="nl-NL" sz="2000" dirty="0" smtClean="0"/>
            </a:br>
            <a:r>
              <a:rPr lang="nl-NL" sz="2000" baseline="-25000" dirty="0" smtClean="0"/>
              <a:t/>
            </a:r>
            <a:br>
              <a:rPr lang="nl-NL" sz="2000" baseline="-25000" dirty="0" smtClean="0"/>
            </a:br>
            <a:r>
              <a:rPr lang="nl-NL" sz="2000" dirty="0" smtClean="0"/>
              <a:t>Het kostte </a:t>
            </a:r>
            <a:r>
              <a:rPr lang="nl-NL" sz="2000" dirty="0" smtClean="0">
                <a:hlinkClick r:id="rId2"/>
              </a:rPr>
              <a:t>Frederick </a:t>
            </a:r>
            <a:r>
              <a:rPr lang="nl-NL" sz="2000" dirty="0" err="1" smtClean="0">
                <a:hlinkClick r:id="rId2"/>
              </a:rPr>
              <a:t>Sanger</a:t>
            </a:r>
            <a:r>
              <a:rPr lang="nl-NL" sz="2000" dirty="0" smtClean="0"/>
              <a:t> en zijn collega's van de Universiteit van Cambridge in Engeland tien jaar (1944 - 1954) om de juiste volgorde van de aminozuren en de plaatsen van de kruisverbanden (de </a:t>
            </a:r>
            <a:r>
              <a:rPr lang="nl-NL" sz="2000" dirty="0" err="1" smtClean="0"/>
              <a:t>S-bruggen</a:t>
            </a:r>
            <a:r>
              <a:rPr lang="nl-NL" sz="2000" dirty="0" smtClean="0"/>
              <a:t> tussen de </a:t>
            </a:r>
            <a:r>
              <a:rPr lang="nl-NL" sz="2000" dirty="0" err="1" smtClean="0"/>
              <a:t>cysteïnen</a:t>
            </a:r>
            <a:r>
              <a:rPr lang="nl-NL" sz="2000" dirty="0" smtClean="0"/>
              <a:t>) te bepalen.</a:t>
            </a:r>
            <a:br>
              <a:rPr lang="nl-NL" sz="2000" dirty="0" smtClean="0"/>
            </a:br>
            <a:r>
              <a:rPr lang="nl-NL" sz="2000" dirty="0" smtClean="0"/>
              <a:t>Het eiwit is opgebouwd uit </a:t>
            </a:r>
          </a:p>
          <a:p>
            <a:pPr>
              <a:buNone/>
            </a:pPr>
            <a:r>
              <a:rPr lang="nl-NL" sz="2000" dirty="0"/>
              <a:t>	</a:t>
            </a:r>
            <a:r>
              <a:rPr lang="nl-NL" sz="2000" dirty="0" smtClean="0"/>
              <a:t>twee </a:t>
            </a:r>
            <a:r>
              <a:rPr lang="nl-NL" sz="2000" dirty="0" err="1" smtClean="0"/>
              <a:t>polypeptideketens</a:t>
            </a:r>
            <a:r>
              <a:rPr lang="nl-NL" sz="2000" dirty="0" smtClean="0"/>
              <a:t> die bij elkaar </a:t>
            </a:r>
          </a:p>
          <a:p>
            <a:pPr>
              <a:buNone/>
            </a:pPr>
            <a:r>
              <a:rPr lang="nl-NL" sz="2000" dirty="0"/>
              <a:t>	</a:t>
            </a:r>
            <a:r>
              <a:rPr lang="nl-NL" sz="2000" dirty="0" smtClean="0"/>
              <a:t>gehouden worden door twee zwavelbruggen. </a:t>
            </a:r>
          </a:p>
          <a:p>
            <a:r>
              <a:rPr lang="nl-NL" sz="2000" dirty="0" smtClean="0"/>
              <a:t>Het molecuul bevat in totaal 51 aminozuren.</a:t>
            </a:r>
          </a:p>
          <a:p>
            <a:endParaRPr lang="nl-NL" sz="2000" dirty="0"/>
          </a:p>
        </p:txBody>
      </p:sp>
      <p:pic>
        <p:nvPicPr>
          <p:cNvPr id="6" name="Afbeelding 5"/>
          <p:cNvPicPr/>
          <p:nvPr/>
        </p:nvPicPr>
        <p:blipFill>
          <a:blip r:embed="rId3" cstate="print"/>
          <a:srcRect/>
          <a:stretch>
            <a:fillRect/>
          </a:stretch>
        </p:blipFill>
        <p:spPr bwMode="auto">
          <a:xfrm>
            <a:off x="5796136" y="2852936"/>
            <a:ext cx="3096344" cy="374441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13.5. Eiwitsynthese: transcriptie en translatie 1</a:t>
            </a:r>
            <a:endParaRPr lang="nl-NL" sz="2800" dirty="0"/>
          </a:p>
        </p:txBody>
      </p:sp>
      <p:sp>
        <p:nvSpPr>
          <p:cNvPr id="5" name="Tijdelijke aanduiding voor inhoud 4"/>
          <p:cNvSpPr>
            <a:spLocks noGrp="1"/>
          </p:cNvSpPr>
          <p:nvPr>
            <p:ph idx="1"/>
          </p:nvPr>
        </p:nvSpPr>
        <p:spPr>
          <a:xfrm>
            <a:off x="457200" y="1196752"/>
            <a:ext cx="8229600" cy="5328592"/>
          </a:xfrm>
        </p:spPr>
        <p:txBody>
          <a:bodyPr>
            <a:normAutofit/>
          </a:bodyPr>
          <a:lstStyle/>
          <a:p>
            <a:r>
              <a:rPr lang="nl-NL" sz="2000" dirty="0" smtClean="0"/>
              <a:t>Bekijk de volgende animatie:</a:t>
            </a:r>
          </a:p>
          <a:p>
            <a:pPr>
              <a:buNone/>
            </a:pPr>
            <a:r>
              <a:rPr lang="nl-NL" sz="2000" dirty="0" smtClean="0">
                <a:hlinkClick r:id="rId2"/>
              </a:rPr>
              <a:t>http://www.johnkyrk.com/er.html</a:t>
            </a:r>
            <a:endParaRPr lang="nl-NL" sz="2000" dirty="0" smtClean="0"/>
          </a:p>
          <a:p>
            <a:endParaRPr lang="nl-NL" sz="2000" dirty="0" smtClean="0"/>
          </a:p>
          <a:p>
            <a:r>
              <a:rPr lang="nl-NL" sz="2000" dirty="0" smtClean="0"/>
              <a:t>1. DNA bevat de erfelijke code in de vorm van drietallen </a:t>
            </a:r>
            <a:r>
              <a:rPr lang="nl-NL" sz="2000" dirty="0" err="1" smtClean="0"/>
              <a:t>nucleotiden</a:t>
            </a:r>
            <a:r>
              <a:rPr lang="nl-NL" sz="2000" dirty="0" smtClean="0"/>
              <a:t>, de </a:t>
            </a:r>
            <a:r>
              <a:rPr lang="nl-NL" sz="2000" b="1" dirty="0" smtClean="0"/>
              <a:t>tripletten</a:t>
            </a:r>
            <a:r>
              <a:rPr lang="nl-NL" sz="2000" dirty="0" smtClean="0"/>
              <a:t>. Een triplet vormt de code (</a:t>
            </a:r>
            <a:r>
              <a:rPr lang="nl-NL" sz="2000" b="1" dirty="0" smtClean="0"/>
              <a:t>codon</a:t>
            </a:r>
            <a:r>
              <a:rPr lang="nl-NL" sz="2000" dirty="0" smtClean="0"/>
              <a:t>) voor één aminozuur. Enkele tripletten hebben een andere betekenis. Er is een </a:t>
            </a:r>
            <a:r>
              <a:rPr lang="nl-NL" sz="2000" b="1" dirty="0" err="1" smtClean="0"/>
              <a:t>startcodon</a:t>
            </a:r>
            <a:r>
              <a:rPr lang="nl-NL" sz="2000" dirty="0" smtClean="0"/>
              <a:t> dat het begin van een gen aangeeft en een </a:t>
            </a:r>
            <a:r>
              <a:rPr lang="nl-NL" sz="2000" b="1" dirty="0" err="1" smtClean="0"/>
              <a:t>stopcodon</a:t>
            </a:r>
            <a:r>
              <a:rPr lang="nl-NL" sz="2000" dirty="0" smtClean="0"/>
              <a:t> dat het einde aangeeft.</a:t>
            </a:r>
            <a:br>
              <a:rPr lang="nl-NL" sz="2000" dirty="0" smtClean="0"/>
            </a:br>
            <a:r>
              <a:rPr lang="nl-NL" sz="2000" dirty="0" smtClean="0"/>
              <a:t>2. Een gen voor een eiwit bestaat dus uit een reeks tripletten met aan het begin een </a:t>
            </a:r>
            <a:r>
              <a:rPr lang="nl-NL" sz="2000" dirty="0" err="1" smtClean="0"/>
              <a:t>startcodon</a:t>
            </a:r>
            <a:r>
              <a:rPr lang="nl-NL" sz="2000" dirty="0" smtClean="0"/>
              <a:t> en aan het eind een </a:t>
            </a:r>
            <a:r>
              <a:rPr lang="nl-NL" sz="2000" dirty="0" err="1" smtClean="0"/>
              <a:t>stopcodon</a:t>
            </a:r>
            <a:r>
              <a:rPr lang="nl-NL" sz="2000" dirty="0" smtClean="0"/>
              <a:t>.</a:t>
            </a:r>
            <a:br>
              <a:rPr lang="nl-NL" sz="2000" dirty="0" smtClean="0"/>
            </a:br>
            <a:r>
              <a:rPr lang="nl-NL" sz="2000" dirty="0" smtClean="0"/>
              <a:t>3. Wanneer een eiwit moet worden gevormd, wordt het gen, een stukje DNA, gekopieerd in de vorm van </a:t>
            </a:r>
            <a:r>
              <a:rPr lang="nl-NL" sz="2000" b="1" dirty="0" err="1" smtClean="0"/>
              <a:t>mRNA</a:t>
            </a:r>
            <a:r>
              <a:rPr lang="nl-NL" sz="2000" dirty="0" smtClean="0"/>
              <a:t>. Dit kopiëren heet </a:t>
            </a:r>
            <a:r>
              <a:rPr lang="nl-NL" sz="2000" b="1" dirty="0" smtClean="0"/>
              <a:t>transcriptie</a:t>
            </a:r>
            <a:r>
              <a:rPr lang="nl-NL" sz="2000" dirty="0" smtClean="0"/>
              <a:t> (letterlijk 'overschrijven'). </a:t>
            </a:r>
            <a:r>
              <a:rPr lang="nl-NL" sz="2000" dirty="0" err="1" smtClean="0"/>
              <a:t>mRNA</a:t>
            </a:r>
            <a:r>
              <a:rPr lang="nl-NL" sz="2000" dirty="0" smtClean="0"/>
              <a:t> betekent '</a:t>
            </a:r>
            <a:r>
              <a:rPr lang="nl-NL" sz="2000" dirty="0" err="1" smtClean="0"/>
              <a:t>messenger-RNA</a:t>
            </a:r>
            <a:r>
              <a:rPr lang="nl-NL" sz="2000" dirty="0" smtClean="0"/>
              <a:t> = boodschapper RNA.</a:t>
            </a:r>
            <a:br>
              <a:rPr lang="nl-NL" sz="2000" dirty="0" smtClean="0"/>
            </a:br>
            <a:r>
              <a:rPr lang="nl-NL" sz="2000" dirty="0" smtClean="0"/>
              <a:t>4. </a:t>
            </a:r>
            <a:r>
              <a:rPr lang="nl-NL" sz="2000" dirty="0" err="1" smtClean="0"/>
              <a:t>mRNA</a:t>
            </a:r>
            <a:r>
              <a:rPr lang="nl-NL" sz="2000" dirty="0" smtClean="0"/>
              <a:t> wordt in de kern gevormd en brengt de informatie buiten de kern.</a:t>
            </a:r>
          </a:p>
          <a:p>
            <a:r>
              <a:rPr lang="nl-NL" sz="2000" dirty="0" smtClean="0"/>
              <a:t>Vervolg op volgende dia !!</a:t>
            </a:r>
            <a:endParaRPr lang="nl-N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13.5. Eiwitsynthese: transcriptie en translatie 2</a:t>
            </a:r>
            <a:endParaRPr lang="nl-NL" sz="2800" dirty="0"/>
          </a:p>
        </p:txBody>
      </p:sp>
      <p:sp>
        <p:nvSpPr>
          <p:cNvPr id="5" name="Tijdelijke aanduiding voor inhoud 4"/>
          <p:cNvSpPr>
            <a:spLocks noGrp="1"/>
          </p:cNvSpPr>
          <p:nvPr>
            <p:ph idx="1"/>
          </p:nvPr>
        </p:nvSpPr>
        <p:spPr>
          <a:xfrm>
            <a:off x="457200" y="1196752"/>
            <a:ext cx="8229600" cy="5328592"/>
          </a:xfrm>
        </p:spPr>
        <p:txBody>
          <a:bodyPr>
            <a:normAutofit/>
          </a:bodyPr>
          <a:lstStyle/>
          <a:p>
            <a:r>
              <a:rPr lang="nl-NL" sz="2000" dirty="0" smtClean="0"/>
              <a:t>5. Op een of meer ribosomen in het cytoplasma wordt de code vervolgens afgelezen en wordt het eiwit gevormd; dit heet </a:t>
            </a:r>
            <a:r>
              <a:rPr lang="nl-NL" sz="2000" b="1" dirty="0" smtClean="0"/>
              <a:t>translatie</a:t>
            </a:r>
            <a:r>
              <a:rPr lang="nl-NL" sz="2000" dirty="0" smtClean="0"/>
              <a:t> (letterlijk 'vertalen').</a:t>
            </a:r>
            <a:br>
              <a:rPr lang="nl-NL" sz="2000" dirty="0" smtClean="0"/>
            </a:br>
            <a:r>
              <a:rPr lang="nl-NL" sz="2000" dirty="0" smtClean="0"/>
              <a:t>6. Het ribosoom 'krijgt' de losse aminozuren vanuit het cytoplasma aangevoerd door </a:t>
            </a:r>
            <a:r>
              <a:rPr lang="nl-NL" sz="2000" b="1" dirty="0" err="1" smtClean="0"/>
              <a:t>tRNA</a:t>
            </a:r>
            <a:r>
              <a:rPr lang="nl-NL" sz="2000" dirty="0" smtClean="0"/>
              <a:t>, (=transfer-RNA of </a:t>
            </a:r>
            <a:r>
              <a:rPr lang="nl-NL" sz="2000" dirty="0" err="1" smtClean="0"/>
              <a:t>transport-RNA</a:t>
            </a:r>
            <a:r>
              <a:rPr lang="nl-NL" sz="2000" dirty="0" smtClean="0"/>
              <a:t>) een opgevouwen RNA dat aan de ene kant de juiste code draagt (het spiegelbeeld van dat in het </a:t>
            </a:r>
            <a:r>
              <a:rPr lang="nl-NL" sz="2000" dirty="0" err="1" smtClean="0"/>
              <a:t>mRNA</a:t>
            </a:r>
            <a:r>
              <a:rPr lang="nl-NL" sz="2000" dirty="0" smtClean="0"/>
              <a:t>) en aan de andere kant het bijbehorende aminozuur kan binden. De aminozuren moeten natuurlijk wel 'op voorraad' in het cytoplasma aanwezig zijn.</a:t>
            </a:r>
            <a:endParaRPr lang="nl-NL" sz="2000" dirty="0"/>
          </a:p>
          <a:p>
            <a:r>
              <a:rPr lang="nl-NL" sz="2000" dirty="0" smtClean="0"/>
              <a:t>Bekijk de volgende </a:t>
            </a:r>
            <a:r>
              <a:rPr lang="nl-NL" sz="2000" dirty="0" err="1" smtClean="0"/>
              <a:t>animatieS</a:t>
            </a:r>
            <a:r>
              <a:rPr lang="nl-NL" sz="2000" dirty="0" smtClean="0"/>
              <a:t> een aantal malen:</a:t>
            </a:r>
          </a:p>
          <a:p>
            <a:r>
              <a:rPr lang="nl-NL" sz="2000" dirty="0" smtClean="0">
                <a:hlinkClick r:id="rId2"/>
              </a:rPr>
              <a:t>http://www.bioplek.org/animaties/moleculaire_genetica/translatienieuw.html</a:t>
            </a:r>
            <a:r>
              <a:rPr lang="nl-NL" sz="2000" dirty="0" smtClean="0"/>
              <a:t>        TRANSLATIE</a:t>
            </a:r>
          </a:p>
          <a:p>
            <a:r>
              <a:rPr lang="nl-NL" sz="2000" dirty="0" smtClean="0">
                <a:hlinkClick r:id="rId3"/>
              </a:rPr>
              <a:t>http://www.bioplek.org/animaties/moleculaire_genetica/transcriptie.html</a:t>
            </a:r>
            <a:r>
              <a:rPr lang="nl-NL" sz="2000" dirty="0" smtClean="0"/>
              <a:t>                TRANSCRIPTIE EN TRANSLATIE</a:t>
            </a:r>
          </a:p>
          <a:p>
            <a:r>
              <a:rPr lang="nl-NL" sz="2000" dirty="0" smtClean="0">
                <a:hlinkClick r:id="rId4"/>
              </a:rPr>
              <a:t>http://www.bioplek.org/animaties/moleculaire_genetica/m_RNA.html</a:t>
            </a:r>
            <a:endParaRPr lang="nl-NL" sz="2000" dirty="0" smtClean="0"/>
          </a:p>
          <a:p>
            <a:r>
              <a:rPr lang="nl-NL" sz="2000" dirty="0"/>
              <a:t> </a:t>
            </a:r>
            <a:r>
              <a:rPr lang="nl-NL" sz="2000" dirty="0" smtClean="0"/>
              <a:t>                MESSENGER-RNA   (</a:t>
            </a:r>
            <a:r>
              <a:rPr lang="nl-NL" sz="2000" dirty="0" err="1" smtClean="0"/>
              <a:t>mRNA</a:t>
            </a:r>
            <a:r>
              <a:rPr lang="nl-NL" sz="2000" dirty="0" smtClean="0"/>
              <a:t>)</a:t>
            </a:r>
          </a:p>
          <a:p>
            <a:endParaRPr lang="nl-NL" sz="2000" dirty="0" smtClean="0"/>
          </a:p>
          <a:p>
            <a:endParaRPr lang="nl-NL" sz="2000" dirty="0" smtClean="0"/>
          </a:p>
          <a:p>
            <a:pPr>
              <a:buNone/>
            </a:pPr>
            <a:endParaRPr lang="nl-N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13.5. Eiwitsynthese: transcriptie en translatie 3</a:t>
            </a:r>
            <a:endParaRPr lang="nl-NL" sz="2800" dirty="0"/>
          </a:p>
        </p:txBody>
      </p:sp>
      <p:sp>
        <p:nvSpPr>
          <p:cNvPr id="5" name="Tijdelijke aanduiding voor inhoud 4"/>
          <p:cNvSpPr>
            <a:spLocks noGrp="1"/>
          </p:cNvSpPr>
          <p:nvPr>
            <p:ph idx="1"/>
          </p:nvPr>
        </p:nvSpPr>
        <p:spPr>
          <a:xfrm>
            <a:off x="457200" y="1196752"/>
            <a:ext cx="8229600" cy="5328592"/>
          </a:xfrm>
        </p:spPr>
        <p:txBody>
          <a:bodyPr>
            <a:normAutofit fontScale="85000" lnSpcReduction="20000"/>
          </a:bodyPr>
          <a:lstStyle/>
          <a:p>
            <a:endParaRPr lang="nl-NL" sz="2000" dirty="0" smtClean="0">
              <a:hlinkClick r:id="rId2"/>
            </a:endParaRPr>
          </a:p>
          <a:p>
            <a:r>
              <a:rPr lang="nl-NL" sz="2000" dirty="0" smtClean="0">
                <a:hlinkClick r:id="rId2"/>
              </a:rPr>
              <a:t>http://www.bioplek.org/animaties/moleculaire_genetica/translatienieuw.html</a:t>
            </a:r>
            <a:r>
              <a:rPr lang="nl-NL" sz="2000" dirty="0" smtClean="0"/>
              <a:t>        TRANSLATIE</a:t>
            </a:r>
          </a:p>
          <a:p>
            <a:r>
              <a:rPr lang="nl-NL" sz="2000" dirty="0" smtClean="0">
                <a:hlinkClick r:id="rId3"/>
              </a:rPr>
              <a:t>http://www.bioplek.org/animaties/moleculaire_genetica/transcriptie.html</a:t>
            </a:r>
            <a:r>
              <a:rPr lang="nl-NL" sz="2000" dirty="0" smtClean="0"/>
              <a:t>                TRANSCRIPTIE EN TRANSLATIE</a:t>
            </a:r>
          </a:p>
          <a:p>
            <a:r>
              <a:rPr lang="nl-NL" sz="2000" dirty="0" smtClean="0">
                <a:hlinkClick r:id="rId4"/>
              </a:rPr>
              <a:t>http://www.bioplek.org/animaties/moleculaire_genetica/m_RNA.html</a:t>
            </a:r>
            <a:endParaRPr lang="nl-NL" sz="2000" dirty="0" smtClean="0"/>
          </a:p>
          <a:p>
            <a:pPr>
              <a:buNone/>
            </a:pPr>
            <a:r>
              <a:rPr lang="nl-NL" sz="2000" dirty="0"/>
              <a:t> </a:t>
            </a:r>
            <a:r>
              <a:rPr lang="nl-NL" sz="2000" dirty="0" smtClean="0"/>
              <a:t>                     MESSENGER-RNA   (</a:t>
            </a:r>
            <a:r>
              <a:rPr lang="nl-NL" sz="2000" dirty="0" err="1" smtClean="0"/>
              <a:t>mRNA</a:t>
            </a:r>
            <a:r>
              <a:rPr lang="nl-NL" sz="2000" dirty="0" smtClean="0"/>
              <a:t>)</a:t>
            </a:r>
          </a:p>
          <a:p>
            <a:r>
              <a:rPr lang="nl-NL" sz="2000" dirty="0" smtClean="0">
                <a:hlinkClick r:id="rId5"/>
              </a:rPr>
              <a:t>http://www.bioplek.org/animaties/moleculaire_genetica/ribosoom.html</a:t>
            </a:r>
            <a:endParaRPr lang="nl-NL" sz="2000" dirty="0" smtClean="0"/>
          </a:p>
          <a:p>
            <a:pPr>
              <a:buNone/>
            </a:pPr>
            <a:r>
              <a:rPr lang="nl-NL" sz="2000" dirty="0"/>
              <a:t> </a:t>
            </a:r>
            <a:r>
              <a:rPr lang="nl-NL" sz="2000" dirty="0" smtClean="0"/>
              <a:t>                    RIBOSOMEN</a:t>
            </a:r>
          </a:p>
          <a:p>
            <a:pPr>
              <a:buNone/>
            </a:pPr>
            <a:r>
              <a:rPr lang="nl-NL" sz="2000" dirty="0" smtClean="0">
                <a:hlinkClick r:id="rId6"/>
              </a:rPr>
              <a:t>http://www.bioplek.org/animaties/moleculaire_genetica/t_RNA.html</a:t>
            </a:r>
            <a:endParaRPr lang="nl-NL" sz="2000" dirty="0" smtClean="0"/>
          </a:p>
          <a:p>
            <a:pPr>
              <a:buNone/>
            </a:pPr>
            <a:r>
              <a:rPr lang="nl-NL" sz="2000" dirty="0"/>
              <a:t> </a:t>
            </a:r>
            <a:r>
              <a:rPr lang="nl-NL" sz="2000" dirty="0" smtClean="0"/>
              <a:t>                    </a:t>
            </a:r>
            <a:r>
              <a:rPr lang="nl-NL" sz="2000" dirty="0" err="1" smtClean="0"/>
              <a:t>t-RNA</a:t>
            </a:r>
            <a:r>
              <a:rPr lang="nl-NL" sz="2000" dirty="0" smtClean="0"/>
              <a:t> (transfer-RNA)</a:t>
            </a:r>
          </a:p>
          <a:p>
            <a:pPr>
              <a:buNone/>
            </a:pPr>
            <a:r>
              <a:rPr lang="nl-NL" sz="2000" dirty="0" smtClean="0">
                <a:hlinkClick r:id="rId7"/>
              </a:rPr>
              <a:t>http://www.bioplek.org/animaties/moleculaire_genetica/introns.html</a:t>
            </a:r>
            <a:endParaRPr lang="nl-NL" sz="2000" dirty="0" smtClean="0"/>
          </a:p>
          <a:p>
            <a:pPr>
              <a:buNone/>
            </a:pPr>
            <a:r>
              <a:rPr lang="nl-NL" sz="2000" dirty="0"/>
              <a:t> </a:t>
            </a:r>
            <a:r>
              <a:rPr lang="nl-NL" sz="2000" dirty="0" smtClean="0"/>
              <a:t>                    INTRONS EN EXONS</a:t>
            </a:r>
          </a:p>
          <a:p>
            <a:pPr>
              <a:buNone/>
            </a:pPr>
            <a:r>
              <a:rPr lang="nl-NL" sz="2000" dirty="0" smtClean="0">
                <a:hlinkClick r:id="rId8"/>
              </a:rPr>
              <a:t>http://www.bioplek.org/animaties/moleculaire_genetica/gencode.html</a:t>
            </a:r>
            <a:endParaRPr lang="nl-NL" sz="2000" dirty="0" smtClean="0"/>
          </a:p>
          <a:p>
            <a:pPr>
              <a:buNone/>
            </a:pPr>
            <a:r>
              <a:rPr lang="nl-NL" sz="2000" dirty="0"/>
              <a:t> </a:t>
            </a:r>
            <a:r>
              <a:rPr lang="nl-NL" sz="2000" dirty="0" smtClean="0"/>
              <a:t>                    GENETISCHE CODE</a:t>
            </a:r>
          </a:p>
          <a:p>
            <a:pPr>
              <a:buNone/>
            </a:pPr>
            <a:endParaRPr lang="nl-NL" sz="2000" dirty="0" smtClean="0"/>
          </a:p>
          <a:p>
            <a:r>
              <a:rPr lang="nl-NL" sz="2000" dirty="0" smtClean="0"/>
              <a:t>ALLES KOMT UIT BIOPLEK.ORG</a:t>
            </a:r>
            <a:endParaRPr lang="nl-NL" sz="2000" dirty="0"/>
          </a:p>
          <a:p>
            <a:r>
              <a:rPr lang="nl-NL" sz="2000" dirty="0" smtClean="0"/>
              <a:t>BEKIJK DE ANIMATIES ZEER GOED.</a:t>
            </a:r>
          </a:p>
          <a:p>
            <a:r>
              <a:rPr lang="nl-NL" sz="2000" dirty="0" smtClean="0"/>
              <a:t>DOE DIT EEN AANTAL TOT JE HET VERHAAL VOLLEDIG BEGRIJPT !! </a:t>
            </a:r>
          </a:p>
          <a:p>
            <a:endParaRPr lang="nl-NL" sz="2000" dirty="0" smtClean="0"/>
          </a:p>
          <a:p>
            <a:pPr>
              <a:buNone/>
            </a:pPr>
            <a:endParaRPr lang="nl-NL" sz="2000"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274</Words>
  <Application>Microsoft Office PowerPoint</Application>
  <PresentationFormat>Diavoorstelling (4:3)</PresentationFormat>
  <Paragraphs>44</Paragraphs>
  <Slides>5</Slides>
  <Notes>0</Notes>
  <HiddenSlides>0</HiddenSlides>
  <MMClips>0</MMClips>
  <ScaleCrop>false</ScaleCrop>
  <HeadingPairs>
    <vt:vector size="4" baseType="variant">
      <vt:variant>
        <vt:lpstr>Thema</vt:lpstr>
      </vt:variant>
      <vt:variant>
        <vt:i4>1</vt:i4>
      </vt:variant>
      <vt:variant>
        <vt:lpstr>Diatitels</vt:lpstr>
      </vt:variant>
      <vt:variant>
        <vt:i4>5</vt:i4>
      </vt:variant>
    </vt:vector>
  </HeadingPairs>
  <TitlesOfParts>
    <vt:vector size="6" baseType="lpstr">
      <vt:lpstr>Office-thema</vt:lpstr>
      <vt:lpstr> 13.4. t/m 13.4.4 De ruimtelijke vorm van eiwitten </vt:lpstr>
      <vt:lpstr>13.4.5. Insuline</vt:lpstr>
      <vt:lpstr>13.5. Eiwitsynthese: transcriptie en translatie 1</vt:lpstr>
      <vt:lpstr>13.5. Eiwitsynthese: transcriptie en translatie 2</vt:lpstr>
      <vt:lpstr>13.5. Eiwitsynthese: transcriptie en translatie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hrm</dc:creator>
  <cp:lastModifiedBy>hrm</cp:lastModifiedBy>
  <cp:revision>5</cp:revision>
  <dcterms:created xsi:type="dcterms:W3CDTF">2015-03-09T09:13:17Z</dcterms:created>
  <dcterms:modified xsi:type="dcterms:W3CDTF">2015-03-09T09:53:51Z</dcterms:modified>
</cp:coreProperties>
</file>